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67" r:id="rId5"/>
    <p:sldId id="268" r:id="rId6"/>
    <p:sldId id="266" r:id="rId7"/>
    <p:sldId id="265" r:id="rId8"/>
    <p:sldId id="258" r:id="rId9"/>
    <p:sldId id="257" r:id="rId10"/>
    <p:sldId id="259" r:id="rId11"/>
    <p:sldId id="260" r:id="rId12"/>
    <p:sldId id="261" r:id="rId13"/>
    <p:sldId id="262" r:id="rId14"/>
    <p:sldId id="270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>
      <p:cViewPr varScale="1">
        <p:scale>
          <a:sx n="115" d="100"/>
          <a:sy n="115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FB7-35DF-4D72-BAD7-F44AB5C42876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FDE-0119-43C7-A567-6813D6E5E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FB7-35DF-4D72-BAD7-F44AB5C42876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FDE-0119-43C7-A567-6813D6E5E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FB7-35DF-4D72-BAD7-F44AB5C42876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FDE-0119-43C7-A567-6813D6E5E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FB7-35DF-4D72-BAD7-F44AB5C42876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FDE-0119-43C7-A567-6813D6E5E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FB7-35DF-4D72-BAD7-F44AB5C42876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FDE-0119-43C7-A567-6813D6E5E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FB7-35DF-4D72-BAD7-F44AB5C42876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FDE-0119-43C7-A567-6813D6E5E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FB7-35DF-4D72-BAD7-F44AB5C42876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FDE-0119-43C7-A567-6813D6E5E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FB7-35DF-4D72-BAD7-F44AB5C42876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FDE-0119-43C7-A567-6813D6E5E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FB7-35DF-4D72-BAD7-F44AB5C42876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FDE-0119-43C7-A567-6813D6E5E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FB7-35DF-4D72-BAD7-F44AB5C42876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FDE-0119-43C7-A567-6813D6E5E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FB7-35DF-4D72-BAD7-F44AB5C42876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6BFDE-0119-43C7-A567-6813D6E5E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1FB7-35DF-4D72-BAD7-F44AB5C42876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6BFDE-0119-43C7-A567-6813D6E5E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285429/7c3e6b1e474171d5bacc61db789893819819bba1/#dst10000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85293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Рекомендации по организации психолого-педагогического</a:t>
            </a:r>
            <a:br>
              <a:rPr lang="ru-RU" sz="3200" dirty="0" smtClean="0"/>
            </a:br>
            <a:r>
              <a:rPr lang="ru-RU" sz="3200" dirty="0" smtClean="0"/>
              <a:t>сопровождения и </a:t>
            </a:r>
            <a:br>
              <a:rPr lang="ru-RU" sz="3200" dirty="0" smtClean="0"/>
            </a:br>
            <a:r>
              <a:rPr lang="ru-RU" sz="3200" dirty="0" smtClean="0"/>
              <a:t>адаптации условий получения образования  обучающимися с ОВЗ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13176"/>
            <a:ext cx="6400800" cy="146456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Черепанова Алла Валентиновна,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заведующий Ялтинской территориальной психолого-медико-педагогической комиссией, учитель-логопед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2308456" cy="2093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1" y="116632"/>
            <a:ext cx="1593280" cy="2252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2. Использование вспомогательного дидактического материала и технических средств обучения.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Использование обучающимся </a:t>
            </a:r>
            <a:r>
              <a:rPr lang="ru-RU" dirty="0"/>
              <a:t>на уроке </a:t>
            </a:r>
            <a:r>
              <a:rPr lang="ru-RU" dirty="0" smtClean="0"/>
              <a:t>доступных технических </a:t>
            </a:r>
            <a:r>
              <a:rPr lang="ru-RU" dirty="0"/>
              <a:t>средства обучения, а также </a:t>
            </a:r>
            <a:r>
              <a:rPr lang="ru-RU" dirty="0" smtClean="0"/>
              <a:t>справочных </a:t>
            </a:r>
            <a:r>
              <a:rPr lang="ru-RU" dirty="0"/>
              <a:t>и </a:t>
            </a:r>
            <a:r>
              <a:rPr lang="ru-RU" dirty="0" smtClean="0"/>
              <a:t>дидактических пособий. </a:t>
            </a:r>
            <a:endParaRPr lang="ru-RU" dirty="0"/>
          </a:p>
          <a:p>
            <a:r>
              <a:rPr lang="ru-RU" dirty="0" smtClean="0"/>
              <a:t>Замена конспектирования </a:t>
            </a:r>
            <a:r>
              <a:rPr lang="ru-RU" dirty="0"/>
              <a:t>устного материала </a:t>
            </a:r>
            <a:r>
              <a:rPr lang="ru-RU" dirty="0" smtClean="0"/>
              <a:t>на диктофонные записи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Обеспечение </a:t>
            </a:r>
            <a:r>
              <a:rPr lang="ru-RU" dirty="0"/>
              <a:t>необходимого минимума теоретического материала в письменном виде (схемы, планы, основные понятия и т.д.), к которому обучающийся с нарушениями письма и чтения может легко получить доступ при повторении, заучивании. </a:t>
            </a:r>
          </a:p>
          <a:p>
            <a:r>
              <a:rPr lang="ru-RU" dirty="0" smtClean="0"/>
              <a:t>Выполнение </a:t>
            </a:r>
            <a:r>
              <a:rPr lang="ru-RU" dirty="0"/>
              <a:t>части письменных заданий </a:t>
            </a:r>
            <a:r>
              <a:rPr lang="ru-RU" dirty="0" smtClean="0"/>
              <a:t>с </a:t>
            </a:r>
            <a:r>
              <a:rPr lang="ru-RU" dirty="0"/>
              <a:t>использованием компьютера.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на уроке электронных материалов для школьников с ограниченными возможностями здоровья. </a:t>
            </a:r>
          </a:p>
          <a:p>
            <a:r>
              <a:rPr lang="ru-RU" dirty="0" smtClean="0"/>
              <a:t>Использование обучающимися с ОВЗ на </a:t>
            </a:r>
            <a:r>
              <a:rPr lang="ru-RU" dirty="0"/>
              <a:t>уроке и в процессе выполнения контрольных работ </a:t>
            </a:r>
            <a:r>
              <a:rPr lang="ru-RU" dirty="0" smtClean="0"/>
              <a:t>справочных материалов: орфографического, словообразовательного, толкового словарей; памяток </a:t>
            </a:r>
            <a:r>
              <a:rPr lang="ru-RU" dirty="0"/>
              <a:t>по фонетическому, морфологическому, словообразовательному, синтаксическому </a:t>
            </a:r>
            <a:r>
              <a:rPr lang="ru-RU" dirty="0" smtClean="0"/>
              <a:t>разбору</a:t>
            </a:r>
            <a:r>
              <a:rPr lang="ru-RU" dirty="0"/>
              <a:t>; </a:t>
            </a:r>
            <a:r>
              <a:rPr lang="ru-RU" dirty="0" smtClean="0"/>
              <a:t>конспектов </a:t>
            </a:r>
            <a:r>
              <a:rPr lang="ru-RU" dirty="0"/>
              <a:t>в рабочих тетрадях; </a:t>
            </a:r>
            <a:r>
              <a:rPr lang="ru-RU" dirty="0" smtClean="0"/>
              <a:t>справочных материалов </a:t>
            </a:r>
            <a:r>
              <a:rPr lang="ru-RU" dirty="0"/>
              <a:t>в сети Интернет.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контрольных работ и промежуточная аттестация обучающихся с ОВЗ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Увеличение времени </a:t>
            </a:r>
            <a:r>
              <a:rPr lang="ru-RU" dirty="0"/>
              <a:t>проведения контрольных работ по основным предметам (русский язык, литературное чтение, математика</a:t>
            </a:r>
            <a:r>
              <a:rPr lang="ru-RU" dirty="0" smtClean="0"/>
              <a:t>) </a:t>
            </a:r>
            <a:r>
              <a:rPr lang="ru-RU" dirty="0"/>
              <a:t>на 50%. </a:t>
            </a:r>
          </a:p>
          <a:p>
            <a:r>
              <a:rPr lang="ru-RU" dirty="0" smtClean="0"/>
              <a:t>Замена контрольных письменных </a:t>
            </a:r>
            <a:r>
              <a:rPr lang="ru-RU" dirty="0"/>
              <a:t>работы по неосновным предметам </a:t>
            </a:r>
            <a:r>
              <a:rPr lang="ru-RU" dirty="0" smtClean="0"/>
              <a:t>на </a:t>
            </a:r>
            <a:r>
              <a:rPr lang="ru-RU" dirty="0"/>
              <a:t>устные испытания. </a:t>
            </a:r>
          </a:p>
          <a:p>
            <a:r>
              <a:rPr lang="ru-RU" dirty="0" smtClean="0"/>
              <a:t>Использование в </a:t>
            </a:r>
            <a:r>
              <a:rPr lang="ru-RU" dirty="0"/>
              <a:t>ходе проведения контрольных работ </a:t>
            </a:r>
            <a:r>
              <a:rPr lang="ru-RU" dirty="0" smtClean="0"/>
              <a:t>обучающимися с ОВЗ вспомогательных дидактических материалов </a:t>
            </a:r>
            <a:r>
              <a:rPr lang="ru-RU" dirty="0"/>
              <a:t>(</a:t>
            </a:r>
            <a:r>
              <a:rPr lang="ru-RU" dirty="0" smtClean="0"/>
              <a:t>словарей, конспектов, электронных ресурсов). </a:t>
            </a:r>
            <a:endParaRPr lang="ru-RU" dirty="0"/>
          </a:p>
          <a:p>
            <a:r>
              <a:rPr lang="ru-RU" dirty="0" smtClean="0"/>
              <a:t>При проведении промежуточной аттестации допустимы следующие послабления: предварительное </a:t>
            </a:r>
            <a:r>
              <a:rPr lang="ru-RU" dirty="0"/>
              <a:t>ознакомление с текстом диктанта / изложения, возможность выписывания ключевых слов, слов сложных в орфографическом отношении.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cap="all" dirty="0" smtClean="0"/>
              <a:t>Рекомендации родителям и/или воспитателям по </a:t>
            </a:r>
            <a:r>
              <a:rPr lang="ru-RU" sz="2400" cap="all" dirty="0"/>
              <a:t>организации жизнедеятельности </a:t>
            </a:r>
            <a:r>
              <a:rPr lang="ru-RU" sz="2400" cap="all" dirty="0" smtClean="0"/>
              <a:t>и </a:t>
            </a:r>
            <a:r>
              <a:rPr lang="ru-RU" sz="2400" cap="all" dirty="0"/>
              <a:t>воспитанию детей </a:t>
            </a:r>
            <a:r>
              <a:rPr lang="ru-RU" sz="2400" cap="all" dirty="0" smtClean="0"/>
              <a:t>с ОВЗ</a:t>
            </a:r>
            <a:endParaRPr lang="ru-RU" sz="2400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435280" cy="521497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Получить консультацию специалистов психологической службы образовательного учреждения по вопросам взаимодействия с ребенком и принятию особенностей его развития.</a:t>
            </a:r>
          </a:p>
          <a:p>
            <a:r>
              <a:rPr lang="ru-RU" dirty="0" smtClean="0"/>
              <a:t>Формировать коммуникативные навыки ребенка </a:t>
            </a:r>
            <a:r>
              <a:rPr lang="ru-RU" dirty="0"/>
              <a:t>через чтение, беседы, игры. </a:t>
            </a:r>
            <a:endParaRPr lang="ru-RU" dirty="0" smtClean="0"/>
          </a:p>
          <a:p>
            <a:r>
              <a:rPr lang="ru-RU" dirty="0" smtClean="0"/>
              <a:t>Информировать </a:t>
            </a:r>
            <a:r>
              <a:rPr lang="ru-RU" dirty="0"/>
              <a:t>ребенка о </a:t>
            </a:r>
            <a:r>
              <a:rPr lang="ru-RU" dirty="0" smtClean="0"/>
              <a:t>трудностях и ограничениях, вызванных особенностями его развития.</a:t>
            </a:r>
          </a:p>
          <a:p>
            <a:r>
              <a:rPr lang="ru-RU" dirty="0" smtClean="0"/>
              <a:t>Формировать позитивные свойства </a:t>
            </a:r>
            <a:r>
              <a:rPr lang="ru-RU" dirty="0"/>
              <a:t>личности, </a:t>
            </a:r>
            <a:r>
              <a:rPr lang="ru-RU" dirty="0" smtClean="0"/>
              <a:t>мотивацию к общению, </a:t>
            </a:r>
            <a:r>
              <a:rPr lang="ru-RU" dirty="0"/>
              <a:t>которая обеспечит успешную </a:t>
            </a:r>
            <a:r>
              <a:rPr lang="ru-RU" dirty="0" smtClean="0"/>
              <a:t>адаптацию в обществе.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у ребенка </a:t>
            </a:r>
            <a:r>
              <a:rPr lang="ru-RU" dirty="0" smtClean="0"/>
              <a:t>высокую самооценку и/или адекватную самооценку.   </a:t>
            </a:r>
          </a:p>
          <a:p>
            <a:r>
              <a:rPr lang="ru-RU" dirty="0" smtClean="0"/>
              <a:t>Избегать </a:t>
            </a:r>
            <a:r>
              <a:rPr lang="ru-RU" dirty="0" err="1" smtClean="0"/>
              <a:t>гиперопеки</a:t>
            </a:r>
            <a:r>
              <a:rPr lang="ru-RU" dirty="0" smtClean="0"/>
              <a:t>, искусственной </a:t>
            </a:r>
            <a:r>
              <a:rPr lang="ru-RU" dirty="0" err="1" smtClean="0"/>
              <a:t>инвалидизации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Предъявлять ребенку требования, адекватные его возможностям, избегать интеллектуальных перегрузок, разумно дозировать нагрузку.</a:t>
            </a:r>
          </a:p>
          <a:p>
            <a:r>
              <a:rPr lang="ru-RU" dirty="0" smtClean="0"/>
              <a:t>Оказывать направляющую помощь в процессе выполнения домашнего задания, контролировать процесс выполнения домашнего задания.</a:t>
            </a:r>
          </a:p>
          <a:p>
            <a:r>
              <a:rPr lang="ru-RU" dirty="0" smtClean="0"/>
              <a:t>Рационально организовывать рабочее место ребенка, избегать перегруженности отвлекающими объектами (игрушками, телевизором, гаджетами и т.п.).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общении с ребенком поддерживать позитивную установку,  подчеркивать успехи ребенка.</a:t>
            </a:r>
          </a:p>
          <a:p>
            <a:r>
              <a:rPr lang="ru-RU" dirty="0" smtClean="0"/>
              <a:t>Учить </a:t>
            </a:r>
            <a:r>
              <a:rPr lang="ru-RU" dirty="0"/>
              <a:t>расставлять приоритеты при выполнении задания: что сначала, что потом и что для этого нужно.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Для </a:t>
            </a:r>
            <a:r>
              <a:rPr lang="ru-RU" dirty="0"/>
              <a:t>подкрепления устных инструкций </a:t>
            </a:r>
            <a:r>
              <a:rPr lang="ru-RU" dirty="0" smtClean="0"/>
              <a:t>использовать </a:t>
            </a:r>
            <a:r>
              <a:rPr lang="ru-RU" dirty="0"/>
              <a:t>зрительную стимуляцию (картинки, схемы, образец и </a:t>
            </a:r>
            <a:r>
              <a:rPr lang="ru-RU" dirty="0" smtClean="0"/>
              <a:t>т.д.).</a:t>
            </a:r>
          </a:p>
          <a:p>
            <a:r>
              <a:rPr lang="ru-RU" dirty="0" smtClean="0"/>
              <a:t>Поддерживать </a:t>
            </a:r>
            <a:r>
              <a:rPr lang="ru-RU" dirty="0"/>
              <a:t>дома четкий распорядок дня (время для приема пищи, выполнения домашних заданий и сна).             </a:t>
            </a:r>
            <a:endParaRPr lang="ru-RU" dirty="0" smtClean="0"/>
          </a:p>
          <a:p>
            <a:r>
              <a:rPr lang="ru-RU" dirty="0" smtClean="0"/>
              <a:t>Избегать </a:t>
            </a:r>
            <a:r>
              <a:rPr lang="ru-RU" dirty="0"/>
              <a:t>по возможности пребывания с ребенком в местах скопления </a:t>
            </a:r>
            <a:r>
              <a:rPr lang="ru-RU" dirty="0" smtClean="0"/>
              <a:t>людей.</a:t>
            </a:r>
          </a:p>
          <a:p>
            <a:r>
              <a:rPr lang="ru-RU" dirty="0" smtClean="0"/>
              <a:t>Во </a:t>
            </a:r>
            <a:r>
              <a:rPr lang="ru-RU" dirty="0"/>
              <a:t>время игр </a:t>
            </a:r>
            <a:r>
              <a:rPr lang="ru-RU" dirty="0" smtClean="0"/>
              <a:t>при необходимости ограничивать количество партнеров для </a:t>
            </a:r>
            <a:r>
              <a:rPr lang="ru-RU" dirty="0"/>
              <a:t>ребенка </a:t>
            </a:r>
            <a:r>
              <a:rPr lang="ru-RU" dirty="0" smtClean="0"/>
              <a:t>до 1-2 человек.            </a:t>
            </a:r>
          </a:p>
          <a:p>
            <a:r>
              <a:rPr lang="ru-RU" dirty="0" smtClean="0"/>
              <a:t>Организовывать дополнительную двигательную активность в течение дня.</a:t>
            </a:r>
          </a:p>
          <a:p>
            <a:r>
              <a:rPr lang="ru-RU" dirty="0" smtClean="0"/>
              <a:t>Организовать дополнительные спортивные занятия ребенка.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cap="all" dirty="0" smtClean="0"/>
              <a:t>Рекомендации родителям и/или воспитателям по </a:t>
            </a:r>
            <a:r>
              <a:rPr lang="ru-RU" sz="2400" cap="all" dirty="0"/>
              <a:t>организации жизнедеятельности </a:t>
            </a:r>
            <a:r>
              <a:rPr lang="ru-RU" sz="2400" cap="all" dirty="0" smtClean="0"/>
              <a:t>и </a:t>
            </a:r>
            <a:r>
              <a:rPr lang="ru-RU" sz="2400" cap="all" dirty="0"/>
              <a:t>воспитанию детей </a:t>
            </a:r>
            <a:r>
              <a:rPr lang="ru-RU" sz="2400" cap="all" dirty="0" smtClean="0"/>
              <a:t>с ОВЗ</a:t>
            </a:r>
            <a:endParaRPr lang="ru-RU" sz="2400" cap="all" dirty="0"/>
          </a:p>
        </p:txBody>
      </p:sp>
    </p:spTree>
    <p:extLst>
      <p:ext uri="{BB962C8B-B14F-4D97-AF65-F5344CB8AC3E}">
        <p14:creationId xmlns:p14="http://schemas.microsoft.com/office/powerpoint/2010/main" val="9287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A270EF-E551-4CD0-B0CD-03FFF885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00" y="2071678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ru-RU" sz="9600" b="1" dirty="0" smtClean="0"/>
              <a:t>Спасибо.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5390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05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Рекомендации разработаны </a:t>
            </a:r>
            <a:r>
              <a:rPr lang="ru-RU" sz="3200" dirty="0"/>
              <a:t>в соответствии 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1206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150" dirty="0"/>
              <a:t>Федеральным законом от 29.12.2012 г. </a:t>
            </a:r>
            <a:r>
              <a:rPr lang="en-US" sz="1150" dirty="0"/>
              <a:t>No</a:t>
            </a:r>
            <a:r>
              <a:rPr lang="ru-RU" sz="1150" dirty="0"/>
              <a:t>273-ФЗ «Об образовании в Российской Федерации»;</a:t>
            </a:r>
          </a:p>
          <a:p>
            <a:pPr>
              <a:spcBef>
                <a:spcPts val="0"/>
              </a:spcBef>
            </a:pPr>
            <a:r>
              <a:rPr lang="ru-RU" sz="1150" b="1" dirty="0">
                <a:solidFill>
                  <a:srgbClr val="FF0000"/>
                </a:solidFill>
              </a:rPr>
              <a:t>приказом Министерства просвещения Российской Федерации от 31.07.2020 г. № 373 «Об утверждении Порядка организации и осуществления образовательной деятельности по основным общеобразовательным программам -образовательным программам дошкольного образования» (в действующей редакции);</a:t>
            </a:r>
          </a:p>
          <a:p>
            <a:pPr>
              <a:spcBef>
                <a:spcPts val="0"/>
              </a:spcBef>
            </a:pPr>
            <a:r>
              <a:rPr lang="ru-RU" sz="1150" b="1" dirty="0">
                <a:solidFill>
                  <a:srgbClr val="FF0000"/>
                </a:solidFill>
              </a:rPr>
              <a:t>приказом Министерства просвещения Российской Федерации от 28.08.2020г. № 442 «Об утверждении Порядка организации и осуществления образовательной деятельности по основным общеобразовательным программам -образовательным программам начального общего, основного общего и среднего общего образования» (в действующей редакции);</a:t>
            </a:r>
          </a:p>
          <a:p>
            <a:pPr>
              <a:spcBef>
                <a:spcPts val="0"/>
              </a:spcBef>
            </a:pPr>
            <a:r>
              <a:rPr lang="ru-RU" sz="1150" dirty="0"/>
              <a:t>приказом Министерства образования и науки Российской Федерации от 20.09.2013г. № 1082 «Об утверждении положения о психолого-медико-педагогической комиссии»;</a:t>
            </a:r>
          </a:p>
          <a:p>
            <a:pPr>
              <a:spcBef>
                <a:spcPts val="0"/>
              </a:spcBef>
            </a:pPr>
            <a:r>
              <a:rPr lang="ru-RU" sz="1150" dirty="0"/>
              <a:t>приказом Министерства образования и науки Российской Федерации от 17.10.2013г. № 1155 «Об утверждении федерального государственного образовательного стандарта дошкольного образования»;</a:t>
            </a:r>
          </a:p>
          <a:p>
            <a:pPr>
              <a:spcBef>
                <a:spcPts val="0"/>
              </a:spcBef>
            </a:pPr>
            <a:r>
              <a:rPr lang="ru-RU" sz="1150" dirty="0"/>
              <a:t>приказом Министерства образования и науки Российской Федерации от 19.12.2014 г.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здоровья»; </a:t>
            </a:r>
          </a:p>
          <a:p>
            <a:pPr>
              <a:spcBef>
                <a:spcPts val="0"/>
              </a:spcBef>
            </a:pPr>
            <a:r>
              <a:rPr lang="ru-RU" sz="1150" dirty="0"/>
              <a:t>приказом Министерства образования и науки Российской Федерации от 19.12.2014 г. № 1599 «Об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нарушениями)»;</a:t>
            </a:r>
          </a:p>
          <a:p>
            <a:pPr>
              <a:spcBef>
                <a:spcPts val="0"/>
              </a:spcBef>
            </a:pPr>
            <a:r>
              <a:rPr lang="ru-RU" sz="1150" dirty="0"/>
              <a:t> приказом Министерства образования и науки Российской Федерации от 17.12.2010 г. № 1897«Об утверждении федерального государственного образовательного стандарта основного общего образования»;</a:t>
            </a:r>
          </a:p>
          <a:p>
            <a:pPr>
              <a:spcBef>
                <a:spcPts val="0"/>
              </a:spcBef>
            </a:pPr>
            <a:r>
              <a:rPr lang="ru-RU" sz="1150" dirty="0"/>
              <a:t>приказом Министерства образования и науки Российской Федерации от 17.05.2012 г. № 413 «Об утверждении федерального государственного образовательного стандарта среднего общего образования»;</a:t>
            </a:r>
          </a:p>
          <a:p>
            <a:pPr>
              <a:spcBef>
                <a:spcPts val="0"/>
              </a:spcBef>
            </a:pPr>
            <a:r>
              <a:rPr lang="ru-RU" sz="1150" b="1" dirty="0" smtClean="0">
                <a:solidFill>
                  <a:srgbClr val="FF0000"/>
                </a:solidFill>
              </a:rPr>
              <a:t>распоряжением </a:t>
            </a:r>
            <a:r>
              <a:rPr lang="ru-RU" sz="1150" b="1" dirty="0" err="1">
                <a:solidFill>
                  <a:srgbClr val="FF0000"/>
                </a:solidFill>
              </a:rPr>
              <a:t>Минпросвещения</a:t>
            </a:r>
            <a:r>
              <a:rPr lang="ru-RU" sz="1150" b="1" dirty="0">
                <a:solidFill>
                  <a:srgbClr val="FF0000"/>
                </a:solidFill>
              </a:rPr>
              <a:t> России от 9.09.2019г. № Р-93 «Об утверждении примерного Положения о психолого-педагогическом консилиуме образовательной организации»;</a:t>
            </a:r>
          </a:p>
          <a:p>
            <a:pPr>
              <a:spcBef>
                <a:spcPts val="0"/>
              </a:spcBef>
            </a:pPr>
            <a:r>
              <a:rPr lang="ru-RU" sz="1150" b="1" dirty="0">
                <a:solidFill>
                  <a:srgbClr val="FF0000"/>
                </a:solidFill>
              </a:rPr>
              <a:t>письмом </a:t>
            </a:r>
            <a:r>
              <a:rPr lang="ru-RU" sz="1150" b="1" dirty="0" err="1">
                <a:solidFill>
                  <a:srgbClr val="FF0000"/>
                </a:solidFill>
              </a:rPr>
              <a:t>Минпросвещения</a:t>
            </a:r>
            <a:r>
              <a:rPr lang="ru-RU" sz="1150" b="1" dirty="0">
                <a:solidFill>
                  <a:srgbClr val="FF0000"/>
                </a:solidFill>
              </a:rPr>
              <a:t> России от 20.02.2019г. № ТС-551/07 «О сопровождении образования обучающихся с ОВЗ и инвалидностью»;</a:t>
            </a:r>
          </a:p>
          <a:p>
            <a:pPr>
              <a:spcBef>
                <a:spcPts val="0"/>
              </a:spcBef>
            </a:pPr>
            <a:r>
              <a:rPr lang="ru-RU" sz="1150" b="1" dirty="0">
                <a:solidFill>
                  <a:srgbClr val="FF0000"/>
                </a:solidFill>
              </a:rPr>
              <a:t>письмом </a:t>
            </a:r>
            <a:r>
              <a:rPr lang="ru-RU" sz="1150" b="1" dirty="0" err="1">
                <a:solidFill>
                  <a:srgbClr val="FF0000"/>
                </a:solidFill>
              </a:rPr>
              <a:t>Минпросвещения</a:t>
            </a:r>
            <a:r>
              <a:rPr lang="ru-RU" sz="1150" b="1" dirty="0">
                <a:solidFill>
                  <a:srgbClr val="FF0000"/>
                </a:solidFill>
              </a:rPr>
              <a:t> России от 07.02.2020г. № ВБ-243/07 «О направлении информации</a:t>
            </a:r>
            <a:r>
              <a:rPr lang="ru-RU" sz="1150" b="1" dirty="0" smtClean="0">
                <a:solidFill>
                  <a:srgbClr val="FF0000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1150" dirty="0" smtClean="0"/>
              <a:t>Законом </a:t>
            </a:r>
            <a:r>
              <a:rPr lang="ru-RU" sz="1150" dirty="0"/>
              <a:t>Республики Крым от 17 июня 2015 года № 131-ЗРК/2015  «Об образовании в Республике Крым»; </a:t>
            </a:r>
          </a:p>
          <a:p>
            <a:pPr>
              <a:spcBef>
                <a:spcPts val="0"/>
              </a:spcBef>
            </a:pPr>
            <a:r>
              <a:rPr lang="en-US" sz="1150" dirty="0"/>
              <a:t> </a:t>
            </a:r>
            <a:r>
              <a:rPr lang="en-US" sz="1150" dirty="0" err="1"/>
              <a:t>приказом</a:t>
            </a:r>
            <a:r>
              <a:rPr lang="en-US" sz="1150" dirty="0"/>
              <a:t> </a:t>
            </a:r>
            <a:r>
              <a:rPr lang="en-US" sz="1150" dirty="0" err="1"/>
              <a:t>Министерства</a:t>
            </a:r>
            <a:r>
              <a:rPr lang="en-US" sz="1150" dirty="0"/>
              <a:t> </a:t>
            </a:r>
            <a:r>
              <a:rPr lang="en-US" sz="1150" dirty="0" err="1"/>
              <a:t>образования</a:t>
            </a:r>
            <a:r>
              <a:rPr lang="en-US" sz="1150" dirty="0"/>
              <a:t>, </a:t>
            </a:r>
            <a:r>
              <a:rPr lang="en-US" sz="1150" dirty="0" err="1"/>
              <a:t>науки</a:t>
            </a:r>
            <a:r>
              <a:rPr lang="en-US" sz="1150" dirty="0"/>
              <a:t> и </a:t>
            </a:r>
            <a:r>
              <a:rPr lang="en-US" sz="1150" dirty="0" err="1"/>
              <a:t>молодежи</a:t>
            </a:r>
            <a:r>
              <a:rPr lang="en-US" sz="1150" dirty="0"/>
              <a:t> </a:t>
            </a:r>
            <a:r>
              <a:rPr lang="en-US" sz="1150" dirty="0" err="1"/>
              <a:t>Республики</a:t>
            </a:r>
            <a:r>
              <a:rPr lang="en-US" sz="1150" dirty="0"/>
              <a:t> </a:t>
            </a:r>
            <a:r>
              <a:rPr lang="en-US" sz="1150" dirty="0" err="1"/>
              <a:t>Крым</a:t>
            </a:r>
            <a:r>
              <a:rPr lang="en-US" sz="1150" dirty="0"/>
              <a:t> </a:t>
            </a:r>
            <a:r>
              <a:rPr lang="en-US" sz="1150" dirty="0" err="1"/>
              <a:t>от</a:t>
            </a:r>
            <a:r>
              <a:rPr lang="en-US" sz="1150" dirty="0"/>
              <a:t> 26.11.2014 г. № 313</a:t>
            </a:r>
            <a:r>
              <a:rPr lang="en-US" sz="1150" b="1" dirty="0"/>
              <a:t> </a:t>
            </a:r>
            <a:r>
              <a:rPr lang="en-US" sz="1150" dirty="0"/>
              <a:t>«</a:t>
            </a:r>
            <a:r>
              <a:rPr lang="en-US" sz="1150" dirty="0" err="1"/>
              <a:t>Об</a:t>
            </a:r>
            <a:r>
              <a:rPr lang="en-US" sz="1150" dirty="0"/>
              <a:t> </a:t>
            </a:r>
            <a:r>
              <a:rPr lang="en-US" sz="1150" dirty="0" err="1"/>
              <a:t>утверждении</a:t>
            </a:r>
            <a:r>
              <a:rPr lang="en-US" sz="1150" dirty="0"/>
              <a:t> </a:t>
            </a:r>
            <a:r>
              <a:rPr lang="en-US" sz="1150" dirty="0" err="1"/>
              <a:t>Порядка</a:t>
            </a:r>
            <a:r>
              <a:rPr lang="en-US" sz="1150" dirty="0"/>
              <a:t> </a:t>
            </a:r>
            <a:r>
              <a:rPr lang="en-US" sz="1150" dirty="0" err="1"/>
              <a:t>организации</a:t>
            </a:r>
            <a:r>
              <a:rPr lang="en-US" sz="1150" dirty="0"/>
              <a:t> </a:t>
            </a:r>
            <a:r>
              <a:rPr lang="en-US" sz="1150" dirty="0" err="1"/>
              <a:t>инклюзивного</a:t>
            </a:r>
            <a:r>
              <a:rPr lang="en-US" sz="1150" dirty="0"/>
              <a:t> </a:t>
            </a:r>
            <a:r>
              <a:rPr lang="en-US" sz="1150" dirty="0" err="1"/>
              <a:t>обучения</a:t>
            </a:r>
            <a:r>
              <a:rPr lang="en-US" sz="1150" dirty="0"/>
              <a:t> в </a:t>
            </a:r>
            <a:r>
              <a:rPr lang="en-US" sz="1150" dirty="0" err="1"/>
              <a:t>образовательных</a:t>
            </a:r>
            <a:r>
              <a:rPr lang="en-US" sz="1150" dirty="0"/>
              <a:t> </a:t>
            </a:r>
            <a:r>
              <a:rPr lang="en-US" sz="1150" dirty="0" err="1"/>
              <a:t>организациях</a:t>
            </a:r>
            <a:r>
              <a:rPr lang="en-US" sz="1150" dirty="0"/>
              <a:t> </a:t>
            </a:r>
            <a:r>
              <a:rPr lang="en-US" sz="1150" dirty="0" err="1"/>
              <a:t>Республики</a:t>
            </a:r>
            <a:r>
              <a:rPr lang="en-US" sz="1150" dirty="0"/>
              <a:t> </a:t>
            </a:r>
            <a:r>
              <a:rPr lang="en-US" sz="1150" dirty="0" err="1"/>
              <a:t>Крым</a:t>
            </a:r>
            <a:r>
              <a:rPr lang="en-US" sz="1150" dirty="0"/>
              <a:t>, </a:t>
            </a:r>
            <a:r>
              <a:rPr lang="en-US" sz="1150" dirty="0" err="1"/>
              <a:t>реализующих</a:t>
            </a:r>
            <a:r>
              <a:rPr lang="en-US" sz="1150" dirty="0"/>
              <a:t> </a:t>
            </a:r>
            <a:r>
              <a:rPr lang="en-US" sz="1150" dirty="0" err="1"/>
              <a:t>основные</a:t>
            </a:r>
            <a:r>
              <a:rPr lang="en-US" sz="1150" dirty="0"/>
              <a:t> </a:t>
            </a:r>
            <a:r>
              <a:rPr lang="en-US" sz="1150" dirty="0" err="1"/>
              <a:t>общеобразовательные</a:t>
            </a:r>
            <a:r>
              <a:rPr lang="en-US" sz="1150" dirty="0"/>
              <a:t> </a:t>
            </a:r>
            <a:r>
              <a:rPr lang="en-US" sz="1150" dirty="0" err="1"/>
              <a:t>программы</a:t>
            </a:r>
            <a:r>
              <a:rPr lang="en-US" sz="1150" dirty="0" smtClean="0"/>
              <a:t>»</a:t>
            </a:r>
            <a:endParaRPr lang="ru-RU" sz="1150" dirty="0" smtClean="0"/>
          </a:p>
          <a:p>
            <a:pPr>
              <a:spcBef>
                <a:spcPts val="0"/>
              </a:spcBef>
            </a:pPr>
            <a:r>
              <a:rPr lang="ru-RU" sz="1150" b="1" dirty="0" smtClean="0">
                <a:solidFill>
                  <a:srgbClr val="FF0000"/>
                </a:solidFill>
              </a:rPr>
              <a:t>письмом </a:t>
            </a:r>
            <a:r>
              <a:rPr lang="ru-RU" sz="1150" b="1" dirty="0">
                <a:solidFill>
                  <a:srgbClr val="FF0000"/>
                </a:solidFill>
              </a:rPr>
              <a:t>Министерства образования, науки и молодежи Республики Крым от 19.05.2020г. № ОНЧ/1595 «О направлении методического пособия</a:t>
            </a:r>
            <a:r>
              <a:rPr lang="ru-RU" sz="1150" b="1" dirty="0" smtClean="0">
                <a:solidFill>
                  <a:srgbClr val="FF0000"/>
                </a:solidFill>
              </a:rPr>
              <a:t>»</a:t>
            </a:r>
            <a:r>
              <a:rPr lang="ru-RU" sz="11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5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Федеральный </a:t>
            </a:r>
            <a:r>
              <a:rPr lang="ru-RU" sz="2000" i="1" dirty="0" smtClean="0"/>
              <a:t>закон "Об образовании в Российской Федерации</a:t>
            </a:r>
            <a:r>
              <a:rPr lang="ru-RU" sz="2000" dirty="0" smtClean="0"/>
              <a:t>" от 29.12.2012 N 273-ФЗ (последняя редакция). 29 декабря 2012 года N 273-ФЗ .</a:t>
            </a:r>
            <a:br>
              <a:rPr lang="ru-RU" sz="2000" dirty="0" smtClean="0"/>
            </a:br>
            <a:r>
              <a:rPr lang="ru-RU" sz="2200" b="1" dirty="0" smtClean="0"/>
              <a:t>Статья 79. Организация получения образования обучающимися с ограниченными возможностями здоровья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3. </a:t>
            </a:r>
            <a:r>
              <a:rPr lang="ru-RU" u="sng" dirty="0" smtClean="0">
                <a:solidFill>
                  <a:srgbClr val="002060"/>
                </a:solidFill>
              </a:rPr>
              <a:t>Под специальными условиями для получения образования обучающимися с ограниченными возможностями здоровья </a:t>
            </a:r>
            <a:r>
              <a:rPr lang="ru-RU" dirty="0" smtClean="0"/>
              <a:t>в настоящем Федеральном законе понимаются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</a:t>
            </a:r>
            <a:r>
              <a:rPr lang="ru-RU" dirty="0" smtClean="0">
                <a:hlinkClick r:id="rId2"/>
              </a:rPr>
              <a:t>другие</a:t>
            </a:r>
            <a:r>
              <a:rPr lang="ru-RU" dirty="0" smtClean="0"/>
              <a:t> </a:t>
            </a:r>
            <a:r>
              <a:rPr lang="ru-RU" u="sng" dirty="0" smtClean="0">
                <a:solidFill>
                  <a:srgbClr val="002060"/>
                </a:solidFill>
              </a:rPr>
              <a:t>условия, без которых невозможно или затруднено освоение образовательных программ обучающимися с ограниченными возможностями здоровья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7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87" y="476672"/>
            <a:ext cx="8229600" cy="562074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Задачами психолого-педагогического консилиума </a:t>
            </a:r>
            <a:r>
              <a:rPr lang="ru-RU" sz="3600" dirty="0"/>
              <a:t>являются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1200" dirty="0">
                <a:solidFill>
                  <a:srgbClr val="FF0000"/>
                </a:solidFill>
              </a:rPr>
              <a:t>(</a:t>
            </a:r>
            <a:r>
              <a:rPr lang="ru-RU" sz="1200" b="1" dirty="0">
                <a:solidFill>
                  <a:srgbClr val="FF0000"/>
                </a:solidFill>
              </a:rPr>
              <a:t>Распоряжение </a:t>
            </a:r>
            <a:r>
              <a:rPr lang="ru-RU" sz="1200" b="1" dirty="0" err="1">
                <a:solidFill>
                  <a:srgbClr val="FF0000"/>
                </a:solidFill>
              </a:rPr>
              <a:t>Минпросвещения</a:t>
            </a:r>
            <a:r>
              <a:rPr lang="ru-RU" sz="1200" b="1" dirty="0">
                <a:solidFill>
                  <a:srgbClr val="FF0000"/>
                </a:solidFill>
              </a:rPr>
              <a:t> России от 9.09.2019г. № Р-93 «Об утверждении примерного Положения о психолого-педагогическом консилиуме образовательной организации»)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выявление  </a:t>
            </a:r>
            <a:r>
              <a:rPr lang="ru-RU" dirty="0"/>
              <a:t>трудностей в  освоении образовательных </a:t>
            </a:r>
            <a:r>
              <a:rPr lang="ru-RU" dirty="0" smtClean="0"/>
              <a:t>программ, особенностей </a:t>
            </a:r>
            <a:r>
              <a:rPr lang="ru-RU" dirty="0"/>
              <a:t>в развитии, социальной адаптации и поведении </a:t>
            </a:r>
            <a:r>
              <a:rPr lang="ru-RU" dirty="0" smtClean="0"/>
              <a:t>обучающихся для </a:t>
            </a:r>
            <a:r>
              <a:rPr lang="ru-RU" dirty="0"/>
              <a:t>последующего принятия решений об организации </a:t>
            </a:r>
            <a:r>
              <a:rPr lang="ru-RU" dirty="0" smtClean="0"/>
              <a:t>психолого-педагогического сопровождения</a:t>
            </a:r>
            <a:r>
              <a:rPr lang="ru-RU" dirty="0"/>
              <a:t>; </a:t>
            </a:r>
          </a:p>
          <a:p>
            <a:r>
              <a:rPr lang="ru-RU" dirty="0" smtClean="0"/>
              <a:t>разработка </a:t>
            </a:r>
            <a:r>
              <a:rPr lang="ru-RU" dirty="0">
                <a:solidFill>
                  <a:srgbClr val="FF0000"/>
                </a:solidFill>
              </a:rPr>
              <a:t>рекомендаций по организации </a:t>
            </a:r>
            <a:r>
              <a:rPr lang="ru-RU" dirty="0" smtClean="0">
                <a:solidFill>
                  <a:srgbClr val="FF0000"/>
                </a:solidFill>
              </a:rPr>
              <a:t>психолого-педагогического сопровождения </a:t>
            </a:r>
            <a:r>
              <a:rPr lang="ru-RU" dirty="0">
                <a:solidFill>
                  <a:srgbClr val="FF0000"/>
                </a:solidFill>
              </a:rPr>
              <a:t>обучающихся</a:t>
            </a:r>
            <a:r>
              <a:rPr lang="ru-RU" dirty="0"/>
              <a:t>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консультирование </a:t>
            </a:r>
            <a:r>
              <a:rPr lang="ru-RU" dirty="0">
                <a:solidFill>
                  <a:srgbClr val="FF0000"/>
                </a:solidFill>
              </a:rPr>
              <a:t>участников образовательных отношений</a:t>
            </a:r>
            <a:r>
              <a:rPr lang="ru-RU" dirty="0"/>
              <a:t> по </a:t>
            </a:r>
            <a:r>
              <a:rPr lang="ru-RU" dirty="0" smtClean="0"/>
              <a:t>вопросам актуального </a:t>
            </a:r>
            <a:r>
              <a:rPr lang="ru-RU" dirty="0"/>
              <a:t>психофизического состояния и возможностей обучающихся; </a:t>
            </a:r>
            <a:r>
              <a:rPr lang="ru-RU" dirty="0" smtClean="0"/>
              <a:t>содержания и </a:t>
            </a:r>
            <a:r>
              <a:rPr lang="ru-RU" dirty="0"/>
              <a:t>оказания им психолого-педагогической помощи, </a:t>
            </a:r>
            <a:r>
              <a:rPr lang="ru-RU" dirty="0">
                <a:solidFill>
                  <a:srgbClr val="FF0000"/>
                </a:solidFill>
              </a:rPr>
              <a:t>создания специальных </a:t>
            </a:r>
            <a:r>
              <a:rPr lang="ru-RU" dirty="0" smtClean="0">
                <a:solidFill>
                  <a:srgbClr val="FF0000"/>
                </a:solidFill>
              </a:rPr>
              <a:t>условий получения образования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5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9436" t="13567" r="29680" b="4061"/>
          <a:stretch/>
        </p:blipFill>
        <p:spPr>
          <a:xfrm>
            <a:off x="1403648" y="0"/>
            <a:ext cx="5976664" cy="677355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619672" y="2924944"/>
            <a:ext cx="2376264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67944" y="2708920"/>
            <a:ext cx="30243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07704" y="2852936"/>
            <a:ext cx="30243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>П</a:t>
            </a:r>
            <a:r>
              <a:rPr lang="en-US" sz="1800" dirty="0" err="1" smtClean="0"/>
              <a:t>риказ</a:t>
            </a:r>
            <a:r>
              <a:rPr lang="en-US" sz="1800" dirty="0" smtClean="0"/>
              <a:t> </a:t>
            </a:r>
            <a:r>
              <a:rPr lang="en-US" sz="1800" dirty="0" err="1"/>
              <a:t>Министерства</a:t>
            </a:r>
            <a:r>
              <a:rPr lang="en-US" sz="1800" dirty="0"/>
              <a:t> </a:t>
            </a:r>
            <a:r>
              <a:rPr lang="en-US" sz="1800" dirty="0" err="1"/>
              <a:t>образования</a:t>
            </a:r>
            <a:r>
              <a:rPr lang="en-US" sz="1800" dirty="0"/>
              <a:t>, </a:t>
            </a:r>
            <a:r>
              <a:rPr lang="en-US" sz="1800" dirty="0" err="1"/>
              <a:t>науки</a:t>
            </a:r>
            <a:r>
              <a:rPr lang="en-US" sz="1800" dirty="0"/>
              <a:t> и </a:t>
            </a:r>
            <a:r>
              <a:rPr lang="en-US" sz="1800" dirty="0" err="1"/>
              <a:t>молодежи</a:t>
            </a:r>
            <a:r>
              <a:rPr lang="en-US" sz="1800" dirty="0"/>
              <a:t> </a:t>
            </a:r>
            <a:r>
              <a:rPr lang="en-US" sz="1800" dirty="0" err="1"/>
              <a:t>Республики</a:t>
            </a:r>
            <a:r>
              <a:rPr lang="en-US" sz="1800" dirty="0"/>
              <a:t> </a:t>
            </a:r>
            <a:r>
              <a:rPr lang="en-US" sz="1800" dirty="0" err="1"/>
              <a:t>Крым</a:t>
            </a:r>
            <a:r>
              <a:rPr lang="en-US" sz="1800" dirty="0"/>
              <a:t> </a:t>
            </a:r>
            <a:r>
              <a:rPr lang="en-US" sz="1800" dirty="0" err="1"/>
              <a:t>от</a:t>
            </a:r>
            <a:r>
              <a:rPr lang="en-US" sz="1800" dirty="0"/>
              <a:t> 26.11.2014 г. № 313</a:t>
            </a:r>
            <a:r>
              <a:rPr lang="en-US" sz="1800" b="1" dirty="0"/>
              <a:t> </a:t>
            </a:r>
            <a:r>
              <a:rPr lang="en-US" sz="1800" dirty="0"/>
              <a:t>«</a:t>
            </a:r>
            <a:r>
              <a:rPr lang="en-US" sz="1800" dirty="0" err="1"/>
              <a:t>Об</a:t>
            </a:r>
            <a:r>
              <a:rPr lang="en-US" sz="1800" dirty="0"/>
              <a:t> </a:t>
            </a:r>
            <a:r>
              <a:rPr lang="en-US" sz="1800" dirty="0" err="1"/>
              <a:t>утверждении</a:t>
            </a:r>
            <a:r>
              <a:rPr lang="en-US" sz="1800" dirty="0"/>
              <a:t> </a:t>
            </a:r>
            <a:r>
              <a:rPr lang="en-US" sz="1800" dirty="0" err="1"/>
              <a:t>Порядка</a:t>
            </a:r>
            <a:r>
              <a:rPr lang="en-US" sz="1800" dirty="0"/>
              <a:t> </a:t>
            </a:r>
            <a:r>
              <a:rPr lang="en-US" sz="1800" dirty="0" err="1"/>
              <a:t>организации</a:t>
            </a:r>
            <a:r>
              <a:rPr lang="en-US" sz="1800" dirty="0"/>
              <a:t> </a:t>
            </a:r>
            <a:r>
              <a:rPr lang="en-US" sz="1800" dirty="0" err="1"/>
              <a:t>инклюзивного</a:t>
            </a:r>
            <a:r>
              <a:rPr lang="en-US" sz="1800" dirty="0"/>
              <a:t> </a:t>
            </a:r>
            <a:r>
              <a:rPr lang="en-US" sz="1800" dirty="0" err="1"/>
              <a:t>обучения</a:t>
            </a:r>
            <a:r>
              <a:rPr lang="en-US" sz="1800" dirty="0"/>
              <a:t> в </a:t>
            </a:r>
            <a:r>
              <a:rPr lang="en-US" sz="1800" dirty="0" err="1"/>
              <a:t>образовательных</a:t>
            </a:r>
            <a:r>
              <a:rPr lang="en-US" sz="1800" dirty="0"/>
              <a:t> </a:t>
            </a:r>
            <a:r>
              <a:rPr lang="en-US" sz="1800" dirty="0" err="1"/>
              <a:t>организациях</a:t>
            </a:r>
            <a:r>
              <a:rPr lang="en-US" sz="1800" dirty="0"/>
              <a:t> </a:t>
            </a:r>
            <a:r>
              <a:rPr lang="en-US" sz="1800" dirty="0" err="1"/>
              <a:t>Республики</a:t>
            </a:r>
            <a:r>
              <a:rPr lang="en-US" sz="1800" dirty="0"/>
              <a:t> </a:t>
            </a:r>
            <a:r>
              <a:rPr lang="en-US" sz="1800" dirty="0" err="1"/>
              <a:t>Крым</a:t>
            </a:r>
            <a:r>
              <a:rPr lang="en-US" sz="1800" dirty="0"/>
              <a:t>, </a:t>
            </a:r>
            <a:r>
              <a:rPr lang="en-US" sz="1800" dirty="0" err="1"/>
              <a:t>реализующих</a:t>
            </a:r>
            <a:r>
              <a:rPr lang="en-US" sz="1800" dirty="0"/>
              <a:t> </a:t>
            </a:r>
            <a:r>
              <a:rPr lang="en-US" sz="1800" dirty="0" err="1"/>
              <a:t>основные</a:t>
            </a:r>
            <a:r>
              <a:rPr lang="en-US" sz="1800" dirty="0"/>
              <a:t> </a:t>
            </a:r>
            <a:r>
              <a:rPr lang="en-US" sz="1800" dirty="0" err="1"/>
              <a:t>общеобразовательные</a:t>
            </a:r>
            <a:r>
              <a:rPr lang="en-US" sz="1800" dirty="0"/>
              <a:t> </a:t>
            </a:r>
            <a:r>
              <a:rPr lang="en-US" sz="1800" dirty="0" err="1"/>
              <a:t>программы</a:t>
            </a:r>
            <a:r>
              <a:rPr lang="en-US" sz="1800" dirty="0"/>
              <a:t>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19. Оценивание </a:t>
            </a:r>
            <a:r>
              <a:rPr lang="ru-RU" dirty="0"/>
              <a:t>учебных достижений обучающихся с </a:t>
            </a:r>
            <a:r>
              <a:rPr lang="ru-RU" dirty="0" smtClean="0"/>
              <a:t>ограниченными возможностями </a:t>
            </a:r>
            <a:r>
              <a:rPr lang="ru-RU" dirty="0"/>
              <a:t>здоровья осуществляется согласно критериям </a:t>
            </a:r>
            <a:r>
              <a:rPr lang="ru-RU" dirty="0" smtClean="0"/>
              <a:t>оценивания учебных </a:t>
            </a:r>
            <a:r>
              <a:rPr lang="ru-RU" dirty="0"/>
              <a:t>достижений обучающихся и объемом материала, </a:t>
            </a:r>
            <a:r>
              <a:rPr lang="ru-RU" dirty="0" smtClean="0"/>
              <a:t>определенной образовательной программой. </a:t>
            </a:r>
            <a:r>
              <a:rPr lang="ru-RU" u="sng" dirty="0" smtClean="0">
                <a:solidFill>
                  <a:srgbClr val="FF0000"/>
                </a:solidFill>
              </a:rPr>
              <a:t>Система оценивания учебных достижений обучающихся с </a:t>
            </a:r>
            <a:r>
              <a:rPr lang="ru-RU" u="sng" dirty="0">
                <a:solidFill>
                  <a:srgbClr val="FF0000"/>
                </a:solidFill>
              </a:rPr>
              <a:t>ограниченными возможностями здоровья должна носить </a:t>
            </a:r>
            <a:r>
              <a:rPr lang="ru-RU" u="sng" dirty="0" smtClean="0">
                <a:solidFill>
                  <a:srgbClr val="FF0000"/>
                </a:solidFill>
              </a:rPr>
              <a:t>стимулирующий характер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21. </a:t>
            </a:r>
            <a:r>
              <a:rPr lang="ru-RU" dirty="0"/>
              <a:t>Обучающейся с ограниченными возможностями здоровья, </a:t>
            </a:r>
            <a:r>
              <a:rPr lang="ru-RU" dirty="0" smtClean="0"/>
              <a:t>освоивший основную </a:t>
            </a:r>
            <a:r>
              <a:rPr lang="ru-RU" dirty="0"/>
              <a:t>образовательную программу, 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u="sng" dirty="0">
                <a:solidFill>
                  <a:srgbClr val="FF0000"/>
                </a:solidFill>
              </a:rPr>
              <a:t>меет право на </a:t>
            </a:r>
            <a:r>
              <a:rPr lang="ru-RU" u="sng" dirty="0" smtClean="0">
                <a:solidFill>
                  <a:srgbClr val="FF0000"/>
                </a:solidFill>
              </a:rPr>
              <a:t>текущую</a:t>
            </a:r>
            <a:r>
              <a:rPr lang="ru-RU" dirty="0" smtClean="0"/>
              <a:t>, промежуточную </a:t>
            </a:r>
            <a:r>
              <a:rPr lang="ru-RU" dirty="0"/>
              <a:t>и государственную итоговую аттестацию </a:t>
            </a:r>
            <a:r>
              <a:rPr lang="ru-RU" u="sng" dirty="0">
                <a:solidFill>
                  <a:srgbClr val="FF0000"/>
                </a:solidFill>
              </a:rPr>
              <a:t>в иных </a:t>
            </a:r>
            <a:r>
              <a:rPr lang="ru-RU" u="sng" dirty="0" smtClean="0">
                <a:solidFill>
                  <a:srgbClr val="FF0000"/>
                </a:solidFill>
              </a:rPr>
              <a:t>формах в </a:t>
            </a:r>
            <a:r>
              <a:rPr lang="ru-RU" u="sng" dirty="0">
                <a:solidFill>
                  <a:srgbClr val="FF0000"/>
                </a:solidFill>
              </a:rPr>
              <a:t>соответствии </a:t>
            </a:r>
            <a:r>
              <a:rPr lang="ru-RU" dirty="0"/>
              <a:t>с Федеральным законом Российской Федерации от 29 </a:t>
            </a:r>
            <a:r>
              <a:rPr lang="ru-RU" dirty="0" smtClean="0"/>
              <a:t>декабря 2012 </a:t>
            </a:r>
            <a:r>
              <a:rPr lang="ru-RU" dirty="0"/>
              <a:t>года № </a:t>
            </a:r>
            <a:r>
              <a:rPr lang="ru-RU" dirty="0" smtClean="0"/>
              <a:t>273-ФЗ «Об </a:t>
            </a:r>
            <a:r>
              <a:rPr lang="ru-RU" dirty="0"/>
              <a:t>образовании в Российской Федерации</a:t>
            </a:r>
            <a:r>
              <a:rPr lang="ru-RU" dirty="0" smtClean="0"/>
              <a:t>». </a:t>
            </a:r>
            <a:r>
              <a:rPr lang="ru-RU" u="sng" dirty="0" smtClean="0">
                <a:solidFill>
                  <a:srgbClr val="FF0000"/>
                </a:solidFill>
              </a:rPr>
              <a:t>Эти </a:t>
            </a:r>
            <a:r>
              <a:rPr lang="ru-RU" u="sng" dirty="0">
                <a:solidFill>
                  <a:srgbClr val="FF0000"/>
                </a:solidFill>
              </a:rPr>
              <a:t>специальные условия аттестаций конкретизируются применительно </a:t>
            </a:r>
            <a:r>
              <a:rPr lang="ru-RU" u="sng" dirty="0" smtClean="0">
                <a:solidFill>
                  <a:srgbClr val="FF0000"/>
                </a:solidFill>
              </a:rPr>
              <a:t>к каждой </a:t>
            </a:r>
            <a:r>
              <a:rPr lang="ru-RU" u="sng" dirty="0">
                <a:solidFill>
                  <a:srgbClr val="FF0000"/>
                </a:solidFill>
              </a:rPr>
              <a:t>категории </a:t>
            </a:r>
            <a:r>
              <a:rPr lang="ru-RU" u="sng" dirty="0" smtClean="0">
                <a:solidFill>
                  <a:srgbClr val="FF0000"/>
                </a:solidFill>
              </a:rPr>
              <a:t> обучающихся </a:t>
            </a:r>
            <a:r>
              <a:rPr lang="ru-RU" u="sng" dirty="0">
                <a:solidFill>
                  <a:srgbClr val="FF0000"/>
                </a:solidFill>
              </a:rPr>
              <a:t>с ограниченными возможностями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3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Рекомендации </a:t>
            </a:r>
            <a:r>
              <a:rPr lang="ru-RU" sz="2000" dirty="0" err="1" smtClean="0">
                <a:solidFill>
                  <a:srgbClr val="002060"/>
                </a:solidFill>
              </a:rPr>
              <a:t>ППк</a:t>
            </a:r>
            <a:r>
              <a:rPr lang="ru-RU" sz="2000" dirty="0" smtClean="0">
                <a:solidFill>
                  <a:srgbClr val="002060"/>
                </a:solidFill>
              </a:rPr>
              <a:t> по организации психолого-педагогического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сопровождения обучающегося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 ограниченными возможностями здоровья/</a:t>
            </a:r>
            <a:r>
              <a:rPr lang="ru-RU" sz="2000" dirty="0" smtClean="0">
                <a:solidFill>
                  <a:srgbClr val="002060"/>
                </a:solidFill>
              </a:rPr>
              <a:t>на </a:t>
            </a:r>
            <a:r>
              <a:rPr lang="ru-RU" sz="2000" dirty="0">
                <a:solidFill>
                  <a:srgbClr val="002060"/>
                </a:solidFill>
              </a:rPr>
              <a:t>основании </a:t>
            </a:r>
            <a:r>
              <a:rPr lang="ru-RU" sz="2000" b="1" dirty="0">
                <a:solidFill>
                  <a:srgbClr val="002060"/>
                </a:solidFill>
              </a:rPr>
              <a:t>медицинского </a:t>
            </a:r>
            <a:r>
              <a:rPr lang="ru-RU" sz="2000" b="1" dirty="0" smtClean="0">
                <a:solidFill>
                  <a:srgbClr val="002060"/>
                </a:solidFill>
              </a:rPr>
              <a:t>заключения/</a:t>
            </a:r>
            <a:r>
              <a:rPr lang="ru-RU" sz="2000" b="1" dirty="0">
                <a:solidFill>
                  <a:srgbClr val="002060"/>
                </a:solidFill>
              </a:rPr>
              <a:t>испытывающего трудности в освоении основных общеобразовательных программ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600" dirty="0" smtClean="0">
                <a:solidFill>
                  <a:srgbClr val="FF0000"/>
                </a:solidFill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</a:rPr>
              <a:t>Распоряжение </a:t>
            </a:r>
            <a:r>
              <a:rPr lang="ru-RU" sz="1600" b="1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России от 9.09.2019г. № Р-93 «Об утверждении примерного Положения о психолого-педагогическом консилиуме образовательной организации</a:t>
            </a:r>
            <a:r>
              <a:rPr lang="ru-RU" sz="1600" b="1" dirty="0" smtClean="0">
                <a:solidFill>
                  <a:srgbClr val="FF0000"/>
                </a:solidFill>
              </a:rPr>
              <a:t>»)</a:t>
            </a: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8640960" cy="453650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разработка адаптированной основной общеобразовательной программы </a:t>
            </a:r>
            <a:r>
              <a:rPr lang="ru-RU" dirty="0" smtClean="0">
                <a:solidFill>
                  <a:srgbClr val="FF0000"/>
                </a:solidFill>
              </a:rPr>
              <a:t>(исключительно для обучающегося с ОВЗ)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разработка индивидуального учебного плана обучающегося;</a:t>
            </a:r>
          </a:p>
          <a:p>
            <a:r>
              <a:rPr lang="ru-RU" dirty="0" smtClean="0"/>
              <a:t>адаптация учебных и контрольно-измерительных материалов;</a:t>
            </a:r>
          </a:p>
          <a:p>
            <a:r>
              <a:rPr lang="ru-RU" dirty="0" smtClean="0"/>
              <a:t>предоставление услуг </a:t>
            </a:r>
            <a:r>
              <a:rPr lang="ru-RU" dirty="0" err="1" smtClean="0"/>
              <a:t>тьютора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исключительно для обучающегося с ОВЗ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>, ассистента </a:t>
            </a:r>
            <a:r>
              <a:rPr lang="ru-RU" dirty="0" smtClean="0">
                <a:solidFill>
                  <a:srgbClr val="FF0000"/>
                </a:solidFill>
              </a:rPr>
              <a:t>(исключительно для обучающегося с ОВЗ или на основании медицинского заключения)</a:t>
            </a:r>
            <a:r>
              <a:rPr lang="ru-RU" dirty="0" smtClean="0"/>
              <a:t>, оказывающего обучающемуся необходимую техническую помощь, услуг по </a:t>
            </a:r>
            <a:r>
              <a:rPr lang="ru-RU" dirty="0" err="1" smtClean="0"/>
              <a:t>сурдопереводу</a:t>
            </a:r>
            <a:r>
              <a:rPr lang="ru-RU" dirty="0" smtClean="0"/>
              <a:t>, </a:t>
            </a:r>
            <a:r>
              <a:rPr lang="ru-RU" dirty="0" err="1" smtClean="0"/>
              <a:t>тифлопереводу</a:t>
            </a:r>
            <a:r>
              <a:rPr lang="ru-RU" dirty="0" smtClean="0"/>
              <a:t>, </a:t>
            </a:r>
            <a:r>
              <a:rPr lang="ru-RU" dirty="0" err="1" smtClean="0"/>
              <a:t>тифлосурдопереводу</a:t>
            </a:r>
            <a:r>
              <a:rPr lang="ru-RU" dirty="0" smtClean="0"/>
              <a:t> (индивидуально или на группу обучающихся), в том числе на период адаптации обучающегося в образовательном учреждении / учебную четверть, полугодие, учебный год / на постоянной основе;</a:t>
            </a:r>
          </a:p>
          <a:p>
            <a:r>
              <a:rPr lang="ru-RU" dirty="0"/>
              <a:t>дополнительный выходной </a:t>
            </a:r>
            <a:r>
              <a:rPr lang="ru-RU" dirty="0" smtClean="0"/>
              <a:t>день</a:t>
            </a:r>
            <a:r>
              <a:rPr lang="ru-RU" dirty="0"/>
              <a:t> </a:t>
            </a:r>
            <a:r>
              <a:rPr lang="ru-RU" dirty="0" smtClean="0"/>
              <a:t>(на учебную четверть/полугодие,/учебный год);</a:t>
            </a:r>
            <a:endParaRPr lang="ru-RU" dirty="0"/>
          </a:p>
          <a:p>
            <a:r>
              <a:rPr lang="ru-RU" dirty="0"/>
              <a:t>организация дополнительной двигательной нагрузки в течение учебного дня /снижение двигательной нагрузки; </a:t>
            </a:r>
          </a:p>
          <a:p>
            <a:r>
              <a:rPr lang="ru-RU" dirty="0"/>
              <a:t>предоставление дополнительных перерывов для приема пищи, лекарств;</a:t>
            </a:r>
          </a:p>
          <a:p>
            <a:r>
              <a:rPr lang="ru-RU" dirty="0"/>
              <a:t>снижение объема задаваемой на дом работы;</a:t>
            </a:r>
          </a:p>
          <a:p>
            <a:r>
              <a:rPr lang="ru-RU" dirty="0"/>
              <a:t>проведение групповых и (или) индивидуальных коррекционно-развивающих и компенсирующих занятий с обучающимся;</a:t>
            </a:r>
          </a:p>
          <a:p>
            <a:r>
              <a:rPr lang="ru-RU" dirty="0" smtClean="0"/>
              <a:t> профилактика </a:t>
            </a:r>
            <a:r>
              <a:rPr lang="ru-RU" dirty="0"/>
              <a:t>асоциального (</a:t>
            </a:r>
            <a:r>
              <a:rPr lang="ru-RU" dirty="0" err="1"/>
              <a:t>девиантного</a:t>
            </a:r>
            <a:r>
              <a:rPr lang="ru-RU" dirty="0"/>
              <a:t>) поведения обучающегося;</a:t>
            </a:r>
          </a:p>
          <a:p>
            <a:r>
              <a:rPr lang="ru-RU" b="1" u="sng" dirty="0" smtClean="0">
                <a:solidFill>
                  <a:srgbClr val="7030A0"/>
                </a:solidFill>
              </a:rPr>
              <a:t>другие условия психолого-педагогического сопровождения в рамках компетенции ОУ.</a:t>
            </a:r>
            <a:endParaRPr lang="ru-RU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Другие </a:t>
            </a:r>
            <a:r>
              <a:rPr lang="ru-RU" dirty="0"/>
              <a:t>условия психолого-педагогического сопровождения в рамках компетенции ОУ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</a:rPr>
              <a:t>Письмо </a:t>
            </a:r>
            <a:r>
              <a:rPr lang="ru-RU" sz="1600" b="1" dirty="0">
                <a:solidFill>
                  <a:srgbClr val="FF0000"/>
                </a:solidFill>
              </a:rPr>
              <a:t>Министерства образования, науки и молодежи Республики Крым от 19.05.2020г. № ОНЧ/1595 «О направлении методического пособия</a:t>
            </a:r>
            <a:r>
              <a:rPr lang="ru-RU" sz="1600" b="1" dirty="0" smtClean="0">
                <a:solidFill>
                  <a:srgbClr val="FF0000"/>
                </a:solidFill>
              </a:rPr>
              <a:t>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 smtClean="0"/>
              <a:t>МЕТОДИЧЕСКОЕ ПОСОБИЕ </a:t>
            </a:r>
            <a:br>
              <a:rPr lang="ru-RU" sz="1400" b="1" dirty="0" smtClean="0"/>
            </a:br>
            <a:r>
              <a:rPr lang="ru-RU" sz="1400" b="1" dirty="0" smtClean="0"/>
              <a:t>ПО ОПТИМИЗАЦИИ СИСТЕМЫ ОЦЕНИВАНИЯ И УЛУЧШЕНИЮ ОРГАНИЗАЦИИ ПСИХОЛОГО-ПЕДАГОГИЧЕСКОЙ ПОМОЩИ ОБУЧАЮЩИМСЯ С НАРУШЕНИЯМИ ЧТЕНИЯ И ПИСЬМА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64693"/>
            <a:ext cx="8229600" cy="39933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Решение об изменении темпов и объема выполнения письменных заданий, использованию </a:t>
            </a:r>
            <a:r>
              <a:rPr lang="ru-RU" dirty="0"/>
              <a:t>вспомогательного дидактического материала и технических средств </a:t>
            </a:r>
            <a:r>
              <a:rPr lang="ru-RU" dirty="0" smtClean="0"/>
              <a:t>обучения,</a:t>
            </a:r>
            <a:r>
              <a:rPr lang="ru-RU" dirty="0"/>
              <a:t> </a:t>
            </a:r>
            <a:r>
              <a:rPr lang="ru-RU" dirty="0" smtClean="0"/>
              <a:t>проведению </a:t>
            </a:r>
            <a:r>
              <a:rPr lang="ru-RU" dirty="0"/>
              <a:t>контрольных работ и промежуточная аттестация обучающихся с ОВЗ</a:t>
            </a:r>
            <a:r>
              <a:rPr lang="ru-RU" dirty="0" smtClean="0"/>
              <a:t>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принимается психолого-педагогическим консилиумом образовательной организации.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Снижение темпов и объема выполнения письменных заданий.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Замена письменных </a:t>
            </a:r>
            <a:r>
              <a:rPr lang="ru-RU" dirty="0"/>
              <a:t>домашних заданий по неосновным </a:t>
            </a:r>
            <a:r>
              <a:rPr lang="ru-RU" dirty="0" smtClean="0"/>
              <a:t>предметам, на устные.</a:t>
            </a:r>
          </a:p>
          <a:p>
            <a:r>
              <a:rPr lang="ru-RU" dirty="0" smtClean="0"/>
              <a:t>Замена устных домашних заданий на письменные.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в домашней работе аудиозаписей учебного материала по неосновным </a:t>
            </a:r>
            <a:r>
              <a:rPr lang="ru-RU" dirty="0" smtClean="0"/>
              <a:t>предметам.</a:t>
            </a:r>
          </a:p>
          <a:p>
            <a:r>
              <a:rPr lang="ru-RU" dirty="0" smtClean="0"/>
              <a:t>Замена части </a:t>
            </a:r>
            <a:r>
              <a:rPr lang="ru-RU" dirty="0"/>
              <a:t>домашней работы по литературному чтению </a:t>
            </a:r>
            <a:r>
              <a:rPr lang="ru-RU" dirty="0" smtClean="0"/>
              <a:t>(литературе) на прослушивание </a:t>
            </a:r>
            <a:r>
              <a:rPr lang="ru-RU" dirty="0"/>
              <a:t>аудиозаписей литературных произведений. </a:t>
            </a:r>
          </a:p>
          <a:p>
            <a:r>
              <a:rPr lang="ru-RU" dirty="0" smtClean="0"/>
              <a:t>Введение дополнительных  домашних заданий </a:t>
            </a:r>
            <a:r>
              <a:rPr lang="ru-RU" dirty="0"/>
              <a:t>коррекционной направленности по русскому языку и </a:t>
            </a:r>
            <a:r>
              <a:rPr lang="ru-RU" dirty="0" smtClean="0"/>
              <a:t>чтению (при </a:t>
            </a:r>
            <a:r>
              <a:rPr lang="ru-RU" dirty="0"/>
              <a:t>этом объем домашней работы должен оставаться в рамках санитарно-гигиенических </a:t>
            </a:r>
            <a:r>
              <a:rPr lang="ru-RU" dirty="0" smtClean="0"/>
              <a:t>требований). </a:t>
            </a:r>
          </a:p>
          <a:p>
            <a:r>
              <a:rPr lang="ru-RU" dirty="0" smtClean="0"/>
              <a:t>Замена </a:t>
            </a:r>
            <a:r>
              <a:rPr lang="ru-RU" dirty="0"/>
              <a:t>части письменных заданий устными ответами. </a:t>
            </a:r>
            <a:endParaRPr lang="ru-RU" dirty="0" smtClean="0"/>
          </a:p>
          <a:p>
            <a:r>
              <a:rPr lang="ru-RU" dirty="0" smtClean="0"/>
              <a:t>Сокращение объема </a:t>
            </a:r>
            <a:r>
              <a:rPr lang="ru-RU" dirty="0"/>
              <a:t>письменной работы обучающихся на уроках русского языка, литературного чтения и математики </a:t>
            </a:r>
            <a:r>
              <a:rPr lang="ru-RU" dirty="0" smtClean="0"/>
              <a:t>(но не более, чем на 30% </a:t>
            </a:r>
            <a:r>
              <a:rPr lang="ru-RU" dirty="0"/>
              <a:t>от объема работ </a:t>
            </a:r>
            <a:r>
              <a:rPr lang="ru-RU" dirty="0" smtClean="0"/>
              <a:t>одноклассников). </a:t>
            </a:r>
          </a:p>
          <a:p>
            <a:r>
              <a:rPr lang="ru-RU" dirty="0" smtClean="0"/>
              <a:t>Освобождение от чтения </a:t>
            </a:r>
            <a:r>
              <a:rPr lang="ru-RU" dirty="0"/>
              <a:t>вслух перед всем </a:t>
            </a:r>
            <a:r>
              <a:rPr lang="ru-RU" dirty="0" smtClean="0"/>
              <a:t>классом. </a:t>
            </a:r>
            <a:endParaRPr lang="ru-RU" dirty="0"/>
          </a:p>
          <a:p>
            <a:r>
              <a:rPr lang="ru-RU" dirty="0" smtClean="0"/>
              <a:t>Выделение дополнительного времени </a:t>
            </a:r>
            <a:r>
              <a:rPr lang="ru-RU" dirty="0"/>
              <a:t>на уроке для выполнения письменных работ и для чтения про </a:t>
            </a:r>
            <a:r>
              <a:rPr lang="ru-RU" dirty="0" smtClean="0"/>
              <a:t>себя.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1519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Рекомендации по организации психолого-педагогического сопровождения и  адаптации условий получения образования  обучающимися с ОВЗ</vt:lpstr>
      <vt:lpstr>Рекомендации разработаны в соответствии с</vt:lpstr>
      <vt:lpstr>Федеральный закон "Об образовании в Российской Федерации" от 29.12.2012 N 273-ФЗ (последняя редакция). 29 декабря 2012 года N 273-ФЗ . Статья 79. Организация получения образования обучающимися с ограниченными возможностями здоровья </vt:lpstr>
      <vt:lpstr>Задачами психолого-педагогического консилиума являются: (Распоряжение Минпросвещения России от 9.09.2019г. № Р-93 «Об утверждении примерного Положения о психолого-педагогическом консилиуме образовательной организации»)</vt:lpstr>
      <vt:lpstr>Презентация PowerPoint</vt:lpstr>
      <vt:lpstr>Приказ Министерства образования, науки и молодежи Республики Крым от 26.11.2014 г. № 313 «Об утверждении Порядка организации инклюзивного обучения в образовательных организациях Республики Крым, реализующих основные общеобразовательные программы»</vt:lpstr>
      <vt:lpstr>Рекомендации ППк по организации психолого-педагогического сопровождения обучающегося  с ограниченными возможностями здоровья/на основании медицинского заключения/испытывающего трудности в освоении основных общеобразовательных программ (Распоряжение Минпросвещения России от 9.09.2019г. № Р-93 «Об утверждении примерного Положения о психолого-педагогическом консилиуме образовательной организации»)  </vt:lpstr>
      <vt:lpstr>Другие условия психолого-педагогического сопровождения в рамках компетенции ОУ. (Письмо Министерства образования, науки и молодежи Республики Крым от 19.05.2020г. № ОНЧ/1595 «О направлении методического пособия»)  МЕТОДИЧЕСКОЕ ПОСОБИЕ  ПО ОПТИМИЗАЦИИ СИСТЕМЫ ОЦЕНИВАНИЯ И УЛУЧШЕНИЮ ОРГАНИЗАЦИИ ПСИХОЛОГО-ПЕДАГОГИЧЕСКОЙ ПОМОЩИ ОБУЧАЮЩИМСЯ С НАРУШЕНИЯМИ ЧТЕНИЯ И ПИСЬМА  </vt:lpstr>
      <vt:lpstr>1. Снижение темпов и объема выполнения письменных заданий.  </vt:lpstr>
      <vt:lpstr>2. Использование вспомогательного дидактического материала и технических средств обучения.  </vt:lpstr>
      <vt:lpstr>Проведение контрольных работ и промежуточная аттестация обучающихся с ОВЗ</vt:lpstr>
      <vt:lpstr>Рекомендации родителям и/или воспитателям по организации жизнедеятельности и воспитанию детей с ОВЗ</vt:lpstr>
      <vt:lpstr>Рекомендации родителям и/или воспитателям по организации жизнедеятельности и воспитанию детей с ОВЗ</vt:lpstr>
      <vt:lpstr>Спасибо.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изменению условий обучения и оптимизации системы оценивания текущих и промежуточных результатов освоения обучающимися с нарушениями письма и чтения основных общеобразовательных программ могут касаться следующих пунктов.</dc:title>
  <dc:creator>yalta</dc:creator>
  <cp:lastModifiedBy>Пользователь</cp:lastModifiedBy>
  <cp:revision>63</cp:revision>
  <cp:lastPrinted>2021-04-05T13:09:56Z</cp:lastPrinted>
  <dcterms:created xsi:type="dcterms:W3CDTF">2021-03-23T18:21:07Z</dcterms:created>
  <dcterms:modified xsi:type="dcterms:W3CDTF">2021-08-11T11:55:47Z</dcterms:modified>
</cp:coreProperties>
</file>